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5"/>
  </p:notesMasterIdLst>
  <p:sldIdLst>
    <p:sldId id="256" r:id="rId2"/>
    <p:sldId id="257" r:id="rId3"/>
    <p:sldId id="261" r:id="rId4"/>
    <p:sldId id="274" r:id="rId5"/>
    <p:sldId id="288" r:id="rId6"/>
    <p:sldId id="276" r:id="rId7"/>
    <p:sldId id="275" r:id="rId8"/>
    <p:sldId id="289" r:id="rId9"/>
    <p:sldId id="264" r:id="rId10"/>
    <p:sldId id="278" r:id="rId11"/>
    <p:sldId id="291" r:id="rId12"/>
    <p:sldId id="269" r:id="rId13"/>
    <p:sldId id="270" r:id="rId14"/>
    <p:sldId id="282" r:id="rId15"/>
    <p:sldId id="271" r:id="rId16"/>
    <p:sldId id="281" r:id="rId17"/>
    <p:sldId id="283" r:id="rId18"/>
    <p:sldId id="284" r:id="rId19"/>
    <p:sldId id="287" r:id="rId20"/>
    <p:sldId id="285" r:id="rId21"/>
    <p:sldId id="272" r:id="rId22"/>
    <p:sldId id="286" r:id="rId23"/>
    <p:sldId id="294" r:id="rId24"/>
    <p:sldId id="266" r:id="rId25"/>
    <p:sldId id="279" r:id="rId26"/>
    <p:sldId id="267" r:id="rId27"/>
    <p:sldId id="280" r:id="rId28"/>
    <p:sldId id="290" r:id="rId29"/>
    <p:sldId id="268" r:id="rId30"/>
    <p:sldId id="265" r:id="rId31"/>
    <p:sldId id="260" r:id="rId32"/>
    <p:sldId id="292" r:id="rId33"/>
    <p:sldId id="293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5" autoAdjust="0"/>
    <p:restoredTop sz="93615" autoAdjust="0"/>
  </p:normalViewPr>
  <p:slideViewPr>
    <p:cSldViewPr snapToGrid="0">
      <p:cViewPr varScale="1">
        <p:scale>
          <a:sx n="65" d="100"/>
          <a:sy n="65" d="100"/>
        </p:scale>
        <p:origin x="509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D5B636-6786-43F1-B347-983FBDC7C8B2}" type="datetimeFigureOut">
              <a:rPr lang="en-US"/>
              <a:t>4/19/2017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DE61B55-4BB3-4D91-9456-7870780E3BD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644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DE61B55-4BB3-4D91-9456-7870780E3BD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64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[Josh’s Slide]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E71839-3D0B-444C-8199-CD245C32F533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270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rgbClr val="5780CA"/>
                </a:solidFill>
                <a:latin typeface="Segoe UI Light" panose="020B0502040204020203" pitchFamily="34" charset="0"/>
                <a:ea typeface="Segoe UI Black" panose="020B0A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903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78747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2005244"/>
            <a:ext cx="10515600" cy="366403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725516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81700" y="849085"/>
            <a:ext cx="2628900" cy="532787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849085"/>
            <a:ext cx="4968240" cy="532787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0605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49935"/>
            <a:ext cx="10515600" cy="1325563"/>
          </a:xfrm>
        </p:spPr>
        <p:txBody>
          <a:bodyPr/>
          <a:lstStyle>
            <a:lvl1pPr>
              <a:defRPr>
                <a:solidFill>
                  <a:srgbClr val="5780CA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993265"/>
            <a:ext cx="10515600" cy="4351338"/>
          </a:xfrm>
        </p:spPr>
        <p:txBody>
          <a:bodyPr/>
          <a:lstStyle>
            <a:lvl1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>
              <a:defRPr>
                <a:solidFill>
                  <a:srgbClr val="26609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2pPr>
            <a:lvl3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3pPr>
            <a:lvl4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4pPr>
            <a:lvl5pPr>
              <a:defRPr>
                <a:latin typeface="Segoe UI Light" panose="020B0502040204020203" pitchFamily="34" charset="0"/>
                <a:cs typeface="Segoe UI Light" panose="020B05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84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03948"/>
            <a:ext cx="10515600" cy="2852737"/>
          </a:xfrm>
        </p:spPr>
        <p:txBody>
          <a:bodyPr anchor="b"/>
          <a:lstStyle>
            <a:lvl1pPr>
              <a:defRPr sz="6000"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98367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738046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1564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03898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03898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742439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9659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000" b="0">
                <a:solidFill>
                  <a:srgbClr val="266093"/>
                </a:solidFill>
                <a:latin typeface="Segoe UI Light" panose="020B0502040204020203" pitchFamily="34" charset="0"/>
                <a:cs typeface="Segoe UI Light" panose="020B0502040204020203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000" b="0">
                <a:solidFill>
                  <a:srgbClr val="26609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40988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72328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950753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46206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2583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42176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5146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78596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77804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977448" y="778040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378240"/>
            <a:ext cx="3932237" cy="318817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61900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3944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12192000" cy="692785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sp>
        <p:nvSpPr>
          <p:cNvPr id="13" name="Rectangle 12"/>
          <p:cNvSpPr/>
          <p:nvPr/>
        </p:nvSpPr>
        <p:spPr>
          <a:xfrm rot="10800000">
            <a:off x="0" y="6318700"/>
            <a:ext cx="12192000" cy="551047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rgbClr val="FFFF00"/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gradFill flip="none" rotWithShape="1">
                <a:gsLst>
                  <a:gs pos="0">
                    <a:schemeClr val="accent4">
                      <a:lumMod val="5000"/>
                      <a:lumOff val="95000"/>
                    </a:schemeClr>
                  </a:gs>
                  <a:gs pos="74000">
                    <a:schemeClr val="accent4">
                      <a:lumMod val="45000"/>
                      <a:lumOff val="55000"/>
                    </a:schemeClr>
                  </a:gs>
                  <a:gs pos="83000">
                    <a:schemeClr val="accent4">
                      <a:lumMod val="45000"/>
                      <a:lumOff val="55000"/>
                    </a:schemeClr>
                  </a:gs>
                  <a:gs pos="100000">
                    <a:schemeClr val="accent4">
                      <a:lumMod val="30000"/>
                      <a:lumOff val="70000"/>
                    </a:schemeClr>
                  </a:gs>
                </a:gsLst>
                <a:lin ang="0" scaled="1"/>
                <a:tileRect/>
              </a:gra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692785"/>
            <a:ext cx="12192000" cy="22718"/>
          </a:xfrm>
          <a:prstGeom prst="line">
            <a:avLst/>
          </a:prstGeom>
          <a:ln w="57150">
            <a:solidFill>
              <a:srgbClr val="578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Group 28"/>
          <p:cNvGrpSpPr/>
          <p:nvPr/>
        </p:nvGrpSpPr>
        <p:grpSpPr>
          <a:xfrm>
            <a:off x="99524" y="6339590"/>
            <a:ext cx="488305" cy="503274"/>
            <a:chOff x="11377125" y="59125"/>
            <a:chExt cx="555876" cy="572917"/>
          </a:xfrm>
        </p:grpSpPr>
        <p:sp>
          <p:nvSpPr>
            <p:cNvPr id="30" name="Oval 29"/>
            <p:cNvSpPr/>
            <p:nvPr/>
          </p:nvSpPr>
          <p:spPr>
            <a:xfrm>
              <a:off x="11377125" y="59125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Oval 30"/>
            <p:cNvSpPr/>
            <p:nvPr/>
          </p:nvSpPr>
          <p:spPr>
            <a:xfrm rot="7200000">
              <a:off x="11699736" y="227779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/>
            <p:cNvSpPr/>
            <p:nvPr/>
          </p:nvSpPr>
          <p:spPr>
            <a:xfrm rot="14400000">
              <a:off x="11405822" y="398777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11597949" y="78750"/>
            <a:ext cx="488305" cy="503274"/>
            <a:chOff x="11377125" y="59125"/>
            <a:chExt cx="555876" cy="572917"/>
          </a:xfrm>
        </p:grpSpPr>
        <p:sp>
          <p:nvSpPr>
            <p:cNvPr id="34" name="Oval 33"/>
            <p:cNvSpPr/>
            <p:nvPr/>
          </p:nvSpPr>
          <p:spPr>
            <a:xfrm>
              <a:off x="11377125" y="59125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 rot="7200000">
              <a:off x="11699736" y="227779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 rot="14400000">
              <a:off x="11405822" y="398777"/>
              <a:ext cx="233265" cy="233265"/>
            </a:xfrm>
            <a:prstGeom prst="ellipse">
              <a:avLst/>
            </a:prstGeom>
            <a:gradFill flip="none" rotWithShape="1">
              <a:gsLst>
                <a:gs pos="78000">
                  <a:schemeClr val="bg1"/>
                </a:gs>
                <a:gs pos="15000">
                  <a:srgbClr val="5780CA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37" name="Straight Connector 36"/>
          <p:cNvCxnSpPr/>
          <p:nvPr/>
        </p:nvCxnSpPr>
        <p:spPr>
          <a:xfrm>
            <a:off x="0" y="6295068"/>
            <a:ext cx="12192000" cy="22718"/>
          </a:xfrm>
          <a:prstGeom prst="line">
            <a:avLst/>
          </a:prstGeom>
          <a:ln w="19050">
            <a:solidFill>
              <a:srgbClr val="5780C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7321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5780CA"/>
          </a:solidFill>
          <a:latin typeface="Segoe UI Light" panose="020B0502040204020203" pitchFamily="34" charset="0"/>
          <a:ea typeface="+mj-ea"/>
          <a:cs typeface="Segoe UI Light" panose="020B0502040204020203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25282A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75787B"/>
          </a:solidFill>
          <a:latin typeface="Segoe UI Light" panose="020B0502040204020203" pitchFamily="34" charset="0"/>
          <a:ea typeface="+mn-ea"/>
          <a:cs typeface="Segoe UI Light" panose="020B0502040204020203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15.pn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openxmlformats.org/officeDocument/2006/relationships/image" Target="../media/image1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inkedin.com/in/martinjohnmadsen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.png"/><Relationship Id="rId4" Type="http://schemas.microsoft.com/office/2007/relationships/hdphoto" Target="../media/hdphoto3.wdp"/><Relationship Id="rId9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791" y="5379300"/>
            <a:ext cx="732919" cy="73291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0" r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84222" y="5238079"/>
            <a:ext cx="1167815" cy="1015361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304" y1="28058" x2="31304" y2="29137"/>
                        <a14:foregroundMark x1="43188" y1="24101" x2="43188" y2="24101"/>
                        <a14:foregroundMark x1="42899" y1="27698" x2="42899" y2="27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6792" y="4085420"/>
            <a:ext cx="1455115" cy="1172528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08" y="4266503"/>
            <a:ext cx="810363" cy="810363"/>
          </a:xfrm>
          <a:prstGeom prst="rect">
            <a:avLst/>
          </a:prstGeom>
        </p:spPr>
      </p:pic>
      <p:sp>
        <p:nvSpPr>
          <p:cNvPr id="11" name="Title 1"/>
          <p:cNvSpPr txBox="1">
            <a:spLocks/>
          </p:cNvSpPr>
          <p:nvPr/>
        </p:nvSpPr>
        <p:spPr>
          <a:xfrm>
            <a:off x="365319" y="926666"/>
            <a:ext cx="11417378" cy="149929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5780CA"/>
                </a:solidFill>
                <a:latin typeface="Segoe UI Light" panose="020B0502040204020203" pitchFamily="34" charset="0"/>
                <a:ea typeface="+mj-ea"/>
                <a:cs typeface="Segoe UI Light" panose="020B0502040204020203" pitchFamily="34" charset="0"/>
              </a:defRPr>
            </a:lvl1pPr>
          </a:lstStyle>
          <a:p>
            <a:r>
              <a:rPr lang="en-US" sz="4400" dirty="0"/>
              <a:t>Machine Learning Predictive Analytics Demo</a:t>
            </a:r>
          </a:p>
        </p:txBody>
      </p:sp>
      <p:sp>
        <p:nvSpPr>
          <p:cNvPr id="16" name="Text Placeholder 2"/>
          <p:cNvSpPr txBox="1">
            <a:spLocks/>
          </p:cNvSpPr>
          <p:nvPr/>
        </p:nvSpPr>
        <p:spPr>
          <a:xfrm>
            <a:off x="365319" y="2528097"/>
            <a:ext cx="10515600" cy="15001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What will the price of gas be next week?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2745823" y="4373057"/>
            <a:ext cx="6687654" cy="16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Martin Madsen</a:t>
            </a:r>
          </a:p>
          <a:p>
            <a:pPr algn="r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Ph.D. in Experimental Physics</a:t>
            </a:r>
          </a:p>
          <a:p>
            <a:pPr algn="r">
              <a:lnSpc>
                <a:spcPct val="100000"/>
              </a:lnSpc>
            </a:pPr>
            <a:r>
              <a:rPr lang="en-US" sz="20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Experience working with sensors, data collection, data analysis, and predictive model building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2031" y="3661701"/>
            <a:ext cx="1742701" cy="23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73202" y="1545267"/>
            <a:ext cx="2651428" cy="1991049"/>
            <a:chOff x="3519812" y="270370"/>
            <a:chExt cx="3306871" cy="2483244"/>
          </a:xfrm>
        </p:grpSpPr>
        <p:sp>
          <p:nvSpPr>
            <p:cNvPr id="6" name="Right Arrow 5"/>
            <p:cNvSpPr/>
            <p:nvPr/>
          </p:nvSpPr>
          <p:spPr>
            <a:xfrm rot="2090581">
              <a:off x="3607494" y="419262"/>
              <a:ext cx="3219189" cy="190662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519812" y="270370"/>
              <a:ext cx="2718148" cy="2483244"/>
              <a:chOff x="3726788" y="1408348"/>
              <a:chExt cx="2718148" cy="24832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1964" y="1408348"/>
                <a:ext cx="1627796" cy="162779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726788" y="2937485"/>
                <a:ext cx="27181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Azure Data Factory</a:t>
                </a:r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8996" y="3174720"/>
            <a:ext cx="1167815" cy="1015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50" y="2315482"/>
            <a:ext cx="1658690" cy="11417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304" y1="28058" x2="31304" y2="29137"/>
                        <a14:foregroundMark x1="43188" y1="24101" x2="43188" y2="24101"/>
                        <a14:foregroundMark x1="42899" y1="27698" x2="42899" y2="27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098" y="-207753"/>
            <a:ext cx="3433350" cy="27665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77" y="1064345"/>
            <a:ext cx="1933195" cy="193319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680100" y="110238"/>
            <a:ext cx="2718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Azure Machine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</a:rPr>
              <a:t>Learning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54818" y="918200"/>
            <a:ext cx="2817759" cy="95410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Train model using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historical data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98371" y="575260"/>
            <a:ext cx="2020553" cy="95410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Store Joined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54" name="Right Arrow 53"/>
          <p:cNvSpPr/>
          <p:nvPr/>
        </p:nvSpPr>
        <p:spPr>
          <a:xfrm rot="20242557">
            <a:off x="6636857" y="2255162"/>
            <a:ext cx="2436476" cy="9466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31852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186" y="2733367"/>
            <a:ext cx="10515600" cy="9048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Machine Learning Strategies</a:t>
            </a:r>
          </a:p>
        </p:txBody>
      </p:sp>
    </p:spTree>
    <p:extLst>
      <p:ext uri="{BB962C8B-B14F-4D97-AF65-F5344CB8AC3E}">
        <p14:creationId xmlns:p14="http://schemas.microsoft.com/office/powerpoint/2010/main" val="30420255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807" y="125597"/>
            <a:ext cx="5273928" cy="5921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Feature Investigation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995843" y="870186"/>
            <a:ext cx="2012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Patterns in features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7" y="1239518"/>
            <a:ext cx="5618482" cy="56184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3887" y="1239518"/>
            <a:ext cx="5022850" cy="50228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68940" y="870186"/>
            <a:ext cx="3031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Correlations between features</a:t>
            </a:r>
          </a:p>
        </p:txBody>
      </p:sp>
    </p:spTree>
    <p:extLst>
      <p:ext uri="{BB962C8B-B14F-4D97-AF65-F5344CB8AC3E}">
        <p14:creationId xmlns:p14="http://schemas.microsoft.com/office/powerpoint/2010/main" val="131758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3" y="178435"/>
            <a:ext cx="10320338" cy="667956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53729" y="4011561"/>
            <a:ext cx="3834581" cy="47194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9268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077" y="1330422"/>
            <a:ext cx="11375923" cy="53358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92807" y="125596"/>
            <a:ext cx="486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Simple Linear Regression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71293" y="728009"/>
            <a:ext cx="5065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Performance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26868564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587" y="1228546"/>
            <a:ext cx="11218607" cy="562945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807" y="125596"/>
            <a:ext cx="486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Simple Linear 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1293" y="728009"/>
            <a:ext cx="4410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Performance on test data</a:t>
            </a:r>
          </a:p>
        </p:txBody>
      </p:sp>
    </p:spTree>
    <p:extLst>
      <p:ext uri="{BB962C8B-B14F-4D97-AF65-F5344CB8AC3E}">
        <p14:creationId xmlns:p14="http://schemas.microsoft.com/office/powerpoint/2010/main" val="104836197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3" y="178435"/>
            <a:ext cx="10320338" cy="6679565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875070" y="6386467"/>
            <a:ext cx="4326195" cy="471534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953728" y="6437775"/>
            <a:ext cx="4161780" cy="369332"/>
          </a:xfrm>
          <a:prstGeom prst="rect">
            <a:avLst/>
          </a:prstGeom>
          <a:solidFill>
            <a:srgbClr val="79797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Support Vector Machine (SVM) Regression</a:t>
            </a:r>
          </a:p>
        </p:txBody>
      </p:sp>
    </p:spTree>
    <p:extLst>
      <p:ext uri="{BB962C8B-B14F-4D97-AF65-F5344CB8AC3E}">
        <p14:creationId xmlns:p14="http://schemas.microsoft.com/office/powerpoint/2010/main" val="17488063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2807" y="125596"/>
            <a:ext cx="486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SVM Regression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71293" y="728009"/>
            <a:ext cx="5065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Performance on training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511" y="1504512"/>
            <a:ext cx="11228942" cy="535348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8" t="-331"/>
          <a:stretch/>
        </p:blipFill>
        <p:spPr>
          <a:xfrm>
            <a:off x="10285479" y="4181256"/>
            <a:ext cx="1759974" cy="1678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74593" y="3811924"/>
            <a:ext cx="1470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3853965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192807" y="125596"/>
            <a:ext cx="48609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SVM 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1293" y="728009"/>
            <a:ext cx="4410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Performance on test data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12" y="1312784"/>
            <a:ext cx="10972799" cy="540630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8"/>
          <a:stretch/>
        </p:blipFill>
        <p:spPr>
          <a:xfrm>
            <a:off x="7364306" y="1809273"/>
            <a:ext cx="2035620" cy="20012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56965" y="3810519"/>
            <a:ext cx="1470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39155721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3" y="178435"/>
            <a:ext cx="10320338" cy="6679565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953729" y="5830529"/>
            <a:ext cx="3834581" cy="471949"/>
          </a:xfrm>
          <a:prstGeom prst="round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96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11" y="463891"/>
            <a:ext cx="1928841" cy="265091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374" y="661337"/>
            <a:ext cx="3823761" cy="22560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200271" y="156636"/>
            <a:ext cx="2743200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400" dirty="0"/>
              <a:t>Imports/Exports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0107" y="646262"/>
            <a:ext cx="2743200" cy="22711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60343" y="156636"/>
            <a:ext cx="2743200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400" dirty="0"/>
              <a:t>Inventory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-459791" y="156636"/>
            <a:ext cx="2743200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400" dirty="0"/>
              <a:t>Input Prices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9085265" y="156636"/>
            <a:ext cx="2728823" cy="461665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2400" dirty="0"/>
              <a:t>Production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77556" y="646262"/>
            <a:ext cx="3407709" cy="22711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0714" y="3853305"/>
            <a:ext cx="3719987" cy="278999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537117" y="4887634"/>
            <a:ext cx="2728823" cy="830997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en-US" sz="4800" b="1" dirty="0"/>
              <a:t>Sale Price</a:t>
            </a:r>
          </a:p>
        </p:txBody>
      </p:sp>
      <p:sp>
        <p:nvSpPr>
          <p:cNvPr id="15" name="Down Arrow 14"/>
          <p:cNvSpPr/>
          <p:nvPr/>
        </p:nvSpPr>
        <p:spPr>
          <a:xfrm rot="18039236">
            <a:off x="1785697" y="2809266"/>
            <a:ext cx="995423" cy="1938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/>
          <p:cNvSpPr/>
          <p:nvPr/>
        </p:nvSpPr>
        <p:spPr>
          <a:xfrm rot="2608511">
            <a:off x="8735361" y="2820266"/>
            <a:ext cx="995423" cy="193876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Down Arrow 16"/>
          <p:cNvSpPr/>
          <p:nvPr/>
        </p:nvSpPr>
        <p:spPr>
          <a:xfrm rot="20582988">
            <a:off x="4274449" y="3046741"/>
            <a:ext cx="995423" cy="7882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1721838">
            <a:off x="6651546" y="3013167"/>
            <a:ext cx="995423" cy="788247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156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92807" y="125596"/>
            <a:ext cx="60211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Boosted Decision Tree Regression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73" y="1055405"/>
            <a:ext cx="11039335" cy="588237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8" t="-331"/>
          <a:stretch/>
        </p:blipFill>
        <p:spPr>
          <a:xfrm>
            <a:off x="10285479" y="4181256"/>
            <a:ext cx="1759974" cy="167823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574593" y="3811924"/>
            <a:ext cx="1470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Linear Model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71293" y="728009"/>
            <a:ext cx="50654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Performance on training data</a:t>
            </a:r>
          </a:p>
        </p:txBody>
      </p:sp>
    </p:spTree>
    <p:extLst>
      <p:ext uri="{BB962C8B-B14F-4D97-AF65-F5344CB8AC3E}">
        <p14:creationId xmlns:p14="http://schemas.microsoft.com/office/powerpoint/2010/main" val="30362142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2806" y="125596"/>
            <a:ext cx="748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Boosted Decision Tree Regression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445" y="835967"/>
            <a:ext cx="4398139" cy="45298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6584" y="-78658"/>
            <a:ext cx="6858000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6872748" y="2821527"/>
            <a:ext cx="406341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Tuned </a:t>
            </a:r>
            <a:r>
              <a:rPr lang="en-US" sz="2400" dirty="0" err="1"/>
              <a:t>Hyperparameters</a:t>
            </a:r>
            <a:r>
              <a:rPr lang="en-US" sz="2400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Gaussian Distribution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Interaction Depth of 4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Minimum of 10 observations per node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200 Trees in forest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Shrinkage of 0.05</a:t>
            </a:r>
          </a:p>
        </p:txBody>
      </p:sp>
    </p:spTree>
    <p:extLst>
      <p:ext uri="{BB962C8B-B14F-4D97-AF65-F5344CB8AC3E}">
        <p14:creationId xmlns:p14="http://schemas.microsoft.com/office/powerpoint/2010/main" val="20589669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57" y="1330422"/>
            <a:ext cx="10990755" cy="53886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92806" y="125596"/>
            <a:ext cx="748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Boosted Decision Tree Regression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71293" y="728009"/>
            <a:ext cx="441082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Performance on test data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58"/>
          <a:stretch/>
        </p:blipFill>
        <p:spPr>
          <a:xfrm>
            <a:off x="10038393" y="3520086"/>
            <a:ext cx="2035620" cy="200124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431052" y="5521332"/>
            <a:ext cx="14708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Linear Model</a:t>
            </a:r>
          </a:p>
        </p:txBody>
      </p:sp>
    </p:spTree>
    <p:extLst>
      <p:ext uri="{BB962C8B-B14F-4D97-AF65-F5344CB8AC3E}">
        <p14:creationId xmlns:p14="http://schemas.microsoft.com/office/powerpoint/2010/main" val="15813750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2186" y="2733367"/>
            <a:ext cx="10515600" cy="904875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Deploying Predictions</a:t>
            </a:r>
          </a:p>
        </p:txBody>
      </p:sp>
    </p:spTree>
    <p:extLst>
      <p:ext uri="{BB962C8B-B14F-4D97-AF65-F5344CB8AC3E}">
        <p14:creationId xmlns:p14="http://schemas.microsoft.com/office/powerpoint/2010/main" val="2446873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2370" y="68572"/>
            <a:ext cx="8386302" cy="678942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6010" y="847838"/>
            <a:ext cx="30426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Training Model on Azure Machine Learning Studio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17007" y="396183"/>
            <a:ext cx="1450782" cy="193899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Historical </a:t>
            </a:r>
          </a:p>
          <a:p>
            <a:pPr algn="ctr"/>
            <a:r>
              <a:rPr lang="en-US" sz="2400" b="1" dirty="0"/>
              <a:t>features </a:t>
            </a:r>
          </a:p>
          <a:p>
            <a:pPr algn="ctr"/>
            <a:r>
              <a:rPr lang="en-US" sz="2400" b="1" dirty="0"/>
              <a:t>for </a:t>
            </a:r>
          </a:p>
          <a:p>
            <a:pPr algn="ctr"/>
            <a:r>
              <a:rPr lang="en-US" sz="2400" b="1" dirty="0"/>
              <a:t>training</a:t>
            </a:r>
          </a:p>
          <a:p>
            <a:pPr algn="ctr"/>
            <a:r>
              <a:rPr lang="en-US" sz="2400" b="1" dirty="0"/>
              <a:t>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319363" y="396183"/>
            <a:ext cx="1381852" cy="2308324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Historical</a:t>
            </a:r>
          </a:p>
          <a:p>
            <a:pPr algn="ctr"/>
            <a:r>
              <a:rPr lang="en-US" sz="2400" b="1" dirty="0"/>
              <a:t> gas </a:t>
            </a:r>
          </a:p>
          <a:p>
            <a:pPr algn="ctr"/>
            <a:r>
              <a:rPr lang="en-US" sz="2400" b="1" dirty="0"/>
              <a:t>prices</a:t>
            </a:r>
          </a:p>
          <a:p>
            <a:pPr algn="ctr"/>
            <a:r>
              <a:rPr lang="en-US" sz="2400" b="1" dirty="0"/>
              <a:t> for </a:t>
            </a:r>
          </a:p>
          <a:p>
            <a:pPr algn="ctr"/>
            <a:r>
              <a:rPr lang="en-US" sz="2400" b="1" dirty="0"/>
              <a:t>training </a:t>
            </a:r>
          </a:p>
          <a:p>
            <a:pPr algn="ctr"/>
            <a:r>
              <a:rPr lang="en-US" sz="2400" b="1" dirty="0"/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1194748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73202" y="1545267"/>
            <a:ext cx="2651428" cy="1991049"/>
            <a:chOff x="3519812" y="270370"/>
            <a:chExt cx="3306871" cy="2483244"/>
          </a:xfrm>
        </p:grpSpPr>
        <p:sp>
          <p:nvSpPr>
            <p:cNvPr id="6" name="Right Arrow 5"/>
            <p:cNvSpPr/>
            <p:nvPr/>
          </p:nvSpPr>
          <p:spPr>
            <a:xfrm rot="2090581">
              <a:off x="3607494" y="419262"/>
              <a:ext cx="3219189" cy="190662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519812" y="270370"/>
              <a:ext cx="2718148" cy="2483244"/>
              <a:chOff x="3726788" y="1408348"/>
              <a:chExt cx="2718148" cy="24832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1964" y="1408348"/>
                <a:ext cx="1627796" cy="162779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726788" y="2937485"/>
                <a:ext cx="27181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Azure Data Factory</a:t>
                </a:r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8996" y="3174720"/>
            <a:ext cx="1167815" cy="1015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50" y="2315482"/>
            <a:ext cx="1658690" cy="11417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304" y1="28058" x2="31304" y2="29137"/>
                        <a14:foregroundMark x1="43188" y1="24101" x2="43188" y2="24101"/>
                        <a14:foregroundMark x1="42899" y1="27698" x2="42899" y2="27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098" y="-207753"/>
            <a:ext cx="3433350" cy="27665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77" y="1064345"/>
            <a:ext cx="1933195" cy="193319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680100" y="110238"/>
            <a:ext cx="2718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Azure Machine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</a:rPr>
              <a:t>Learning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54818" y="918200"/>
            <a:ext cx="2817759" cy="95410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Train model using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historical data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98371" y="575260"/>
            <a:ext cx="2020553" cy="95410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Store Joined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54" name="Right Arrow 53"/>
          <p:cNvSpPr/>
          <p:nvPr/>
        </p:nvSpPr>
        <p:spPr>
          <a:xfrm rot="20242557">
            <a:off x="6636857" y="2255162"/>
            <a:ext cx="2436476" cy="9466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77" y="5019764"/>
            <a:ext cx="1842738" cy="184273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5400000">
            <a:off x="9051397" y="3128477"/>
            <a:ext cx="1831863" cy="19066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422071" y="5039625"/>
            <a:ext cx="27181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EF2"/>
                </a:solidFill>
              </a:rPr>
              <a:t>Azure Machine</a:t>
            </a:r>
          </a:p>
          <a:p>
            <a:pPr algn="ctr"/>
            <a:r>
              <a:rPr lang="en-US" sz="2800" b="1" dirty="0">
                <a:solidFill>
                  <a:srgbClr val="00BEF2"/>
                </a:solidFill>
              </a:rPr>
              <a:t>Learning</a:t>
            </a:r>
          </a:p>
          <a:p>
            <a:pPr algn="ctr"/>
            <a:r>
              <a:rPr lang="en-US" sz="2800" b="1" dirty="0">
                <a:solidFill>
                  <a:srgbClr val="00BEF2"/>
                </a:solidFill>
              </a:rPr>
              <a:t>Web Service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636861" y="3457251"/>
            <a:ext cx="1343765" cy="138499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trained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model</a:t>
            </a:r>
          </a:p>
        </p:txBody>
      </p:sp>
    </p:spTree>
    <p:extLst>
      <p:ext uri="{BB962C8B-B14F-4D97-AF65-F5344CB8AC3E}">
        <p14:creationId xmlns:p14="http://schemas.microsoft.com/office/powerpoint/2010/main" val="4660562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4848" y="102316"/>
            <a:ext cx="7936288" cy="6755683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02101" y="1701275"/>
            <a:ext cx="30426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Trained model deployed as web service on Azure Machine Learning Studio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864055" y="580848"/>
            <a:ext cx="1307859" cy="1938992"/>
          </a:xfrm>
          <a:prstGeom prst="rect">
            <a:avLst/>
          </a:prstGeom>
          <a:solidFill>
            <a:srgbClr val="FFFFFF">
              <a:alpha val="50196"/>
            </a:srgb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/>
              <a:t>Recent </a:t>
            </a:r>
          </a:p>
          <a:p>
            <a:pPr algn="ctr"/>
            <a:r>
              <a:rPr lang="en-US" sz="2400" b="1" dirty="0"/>
              <a:t>features </a:t>
            </a:r>
          </a:p>
          <a:p>
            <a:pPr algn="ctr"/>
            <a:r>
              <a:rPr lang="en-US" sz="2400" b="1" dirty="0"/>
              <a:t>for </a:t>
            </a:r>
          </a:p>
          <a:p>
            <a:pPr algn="ctr"/>
            <a:r>
              <a:rPr lang="en-US" sz="2400" b="1" dirty="0"/>
              <a:t>testing</a:t>
            </a:r>
          </a:p>
          <a:p>
            <a:pPr algn="ctr"/>
            <a:r>
              <a:rPr lang="en-US" sz="2400" b="1" dirty="0"/>
              <a:t> model</a:t>
            </a:r>
          </a:p>
        </p:txBody>
      </p:sp>
    </p:spTree>
    <p:extLst>
      <p:ext uri="{BB962C8B-B14F-4D97-AF65-F5344CB8AC3E}">
        <p14:creationId xmlns:p14="http://schemas.microsoft.com/office/powerpoint/2010/main" val="3342951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2373202" y="1545267"/>
            <a:ext cx="2651428" cy="1991049"/>
            <a:chOff x="3519812" y="270370"/>
            <a:chExt cx="3306871" cy="2483244"/>
          </a:xfrm>
        </p:grpSpPr>
        <p:sp>
          <p:nvSpPr>
            <p:cNvPr id="6" name="Right Arrow 5"/>
            <p:cNvSpPr/>
            <p:nvPr/>
          </p:nvSpPr>
          <p:spPr>
            <a:xfrm rot="2090581">
              <a:off x="3607494" y="419262"/>
              <a:ext cx="3219189" cy="190662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519812" y="270370"/>
              <a:ext cx="2718148" cy="2483244"/>
              <a:chOff x="3726788" y="1408348"/>
              <a:chExt cx="2718148" cy="24832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1964" y="1408348"/>
                <a:ext cx="1627796" cy="162779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726788" y="2937485"/>
                <a:ext cx="27181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Azure Data Factory</a:t>
                </a:r>
              </a:p>
            </p:txBody>
          </p:sp>
        </p:grpSp>
      </p:grp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8996" y="3174720"/>
            <a:ext cx="1167815" cy="1015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950" y="2315482"/>
            <a:ext cx="1658690" cy="1141769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31304" y1="28058" x2="31304" y2="29137"/>
                        <a14:foregroundMark x1="43188" y1="24101" x2="43188" y2="24101"/>
                        <a14:foregroundMark x1="42899" y1="27698" x2="42899" y2="27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2098" y="-207753"/>
            <a:ext cx="3433350" cy="2766584"/>
          </a:xfrm>
          <a:prstGeom prst="rect">
            <a:avLst/>
          </a:prstGeom>
        </p:spPr>
      </p:pic>
      <p:pic>
        <p:nvPicPr>
          <p:cNvPr id="40" name="Picture 3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77" y="1064345"/>
            <a:ext cx="1933195" cy="1933195"/>
          </a:xfrm>
          <a:prstGeom prst="rect">
            <a:avLst/>
          </a:prstGeom>
        </p:spPr>
      </p:pic>
      <p:sp>
        <p:nvSpPr>
          <p:cNvPr id="41" name="TextBox 40"/>
          <p:cNvSpPr txBox="1"/>
          <p:nvPr/>
        </p:nvSpPr>
        <p:spPr>
          <a:xfrm>
            <a:off x="8680100" y="110238"/>
            <a:ext cx="2718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70C0"/>
                </a:solidFill>
              </a:rPr>
              <a:t>Azure Machine</a:t>
            </a:r>
          </a:p>
          <a:p>
            <a:pPr algn="ctr"/>
            <a:r>
              <a:rPr lang="en-US" sz="2800" b="1" dirty="0">
                <a:solidFill>
                  <a:srgbClr val="0070C0"/>
                </a:solidFill>
              </a:rPr>
              <a:t>Learning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6254818" y="918200"/>
            <a:ext cx="2817759" cy="95410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Train model using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historical data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3498371" y="575260"/>
            <a:ext cx="2020553" cy="95410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Store Joined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Data</a:t>
            </a:r>
          </a:p>
        </p:txBody>
      </p:sp>
      <p:sp>
        <p:nvSpPr>
          <p:cNvPr id="54" name="Right Arrow 53"/>
          <p:cNvSpPr/>
          <p:nvPr/>
        </p:nvSpPr>
        <p:spPr>
          <a:xfrm rot="20242557">
            <a:off x="6636857" y="2255162"/>
            <a:ext cx="2436476" cy="946642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77" y="5019764"/>
            <a:ext cx="1842738" cy="1842738"/>
          </a:xfrm>
          <a:prstGeom prst="rect">
            <a:avLst/>
          </a:prstGeom>
        </p:spPr>
      </p:pic>
      <p:sp>
        <p:nvSpPr>
          <p:cNvPr id="16" name="Right Arrow 15"/>
          <p:cNvSpPr/>
          <p:nvPr/>
        </p:nvSpPr>
        <p:spPr>
          <a:xfrm rot="5400000">
            <a:off x="9051397" y="3128477"/>
            <a:ext cx="1831863" cy="1906628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7636861" y="3457251"/>
            <a:ext cx="1343765" cy="138499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Deploy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trained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model</a:t>
            </a:r>
          </a:p>
        </p:txBody>
      </p:sp>
      <p:grpSp>
        <p:nvGrpSpPr>
          <p:cNvPr id="19" name="Group 18"/>
          <p:cNvGrpSpPr/>
          <p:nvPr/>
        </p:nvGrpSpPr>
        <p:grpSpPr>
          <a:xfrm>
            <a:off x="4045053" y="5098022"/>
            <a:ext cx="2562782" cy="1574587"/>
            <a:chOff x="2892416" y="270370"/>
            <a:chExt cx="3345544" cy="2055520"/>
          </a:xfrm>
        </p:grpSpPr>
        <p:sp>
          <p:nvSpPr>
            <p:cNvPr id="21" name="Right Arrow 20"/>
            <p:cNvSpPr/>
            <p:nvPr/>
          </p:nvSpPr>
          <p:spPr>
            <a:xfrm rot="10800000">
              <a:off x="2892416" y="419262"/>
              <a:ext cx="3219189" cy="190662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oup 21"/>
            <p:cNvGrpSpPr/>
            <p:nvPr/>
          </p:nvGrpSpPr>
          <p:grpSpPr>
            <a:xfrm>
              <a:off x="3519812" y="270370"/>
              <a:ext cx="2718148" cy="2052357"/>
              <a:chOff x="3726788" y="1408348"/>
              <a:chExt cx="2718148" cy="2052357"/>
            </a:xfrm>
          </p:grpSpPr>
          <p:pic>
            <p:nvPicPr>
              <p:cNvPr id="23" name="Picture 22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1964" y="1408348"/>
                <a:ext cx="1627796" cy="1627796"/>
              </a:xfrm>
              <a:prstGeom prst="rect">
                <a:avLst/>
              </a:prstGeom>
            </p:spPr>
          </p:pic>
          <p:sp>
            <p:nvSpPr>
              <p:cNvPr id="24" name="TextBox 23"/>
              <p:cNvSpPr txBox="1"/>
              <p:nvPr/>
            </p:nvSpPr>
            <p:spPr>
              <a:xfrm>
                <a:off x="3726788" y="2937485"/>
                <a:ext cx="271814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endParaRPr lang="en-US" sz="2800" b="1" dirty="0">
                  <a:solidFill>
                    <a:srgbClr val="0070C0"/>
                  </a:solidFill>
                </a:endParaRPr>
              </a:p>
            </p:txBody>
          </p:sp>
        </p:grpSp>
      </p:grpSp>
      <p:sp>
        <p:nvSpPr>
          <p:cNvPr id="25" name="Right Arrow 24"/>
          <p:cNvSpPr/>
          <p:nvPr/>
        </p:nvSpPr>
        <p:spPr>
          <a:xfrm rot="1884751">
            <a:off x="5788265" y="4440064"/>
            <a:ext cx="1677412" cy="540766"/>
          </a:xfrm>
          <a:prstGeom prst="rightArrow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593651" y="4047000"/>
            <a:ext cx="3995169" cy="95410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Make predictions on current data</a:t>
            </a:r>
          </a:p>
        </p:txBody>
      </p:sp>
      <p:pic>
        <p:nvPicPr>
          <p:cNvPr id="27" name="Picture 2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37774" y="5761704"/>
            <a:ext cx="1167815" cy="1015361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0728" y="4902466"/>
            <a:ext cx="1658690" cy="1141769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422071" y="5039625"/>
            <a:ext cx="271814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BEF2"/>
                </a:solidFill>
              </a:rPr>
              <a:t>Azure Machine</a:t>
            </a:r>
          </a:p>
          <a:p>
            <a:pPr algn="ctr"/>
            <a:r>
              <a:rPr lang="en-US" sz="2800" b="1" dirty="0">
                <a:solidFill>
                  <a:srgbClr val="00BEF2"/>
                </a:solidFill>
              </a:rPr>
              <a:t>Learning</a:t>
            </a:r>
          </a:p>
          <a:p>
            <a:pPr algn="ctr"/>
            <a:r>
              <a:rPr lang="en-US" sz="2800" b="1" dirty="0">
                <a:solidFill>
                  <a:srgbClr val="00BEF2"/>
                </a:solidFill>
              </a:rPr>
              <a:t>Web Service</a:t>
            </a:r>
          </a:p>
        </p:txBody>
      </p:sp>
    </p:spTree>
    <p:extLst>
      <p:ext uri="{BB962C8B-B14F-4D97-AF65-F5344CB8AC3E}">
        <p14:creationId xmlns:p14="http://schemas.microsoft.com/office/powerpoint/2010/main" val="65922929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823"/>
            <a:ext cx="12207742" cy="4690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401" y="98417"/>
            <a:ext cx="486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Azure Data Factory Pipeline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5460530" y="2713703"/>
            <a:ext cx="3998102" cy="560439"/>
          </a:xfrm>
          <a:prstGeom prst="roundRect">
            <a:avLst>
              <a:gd name="adj" fmla="val 778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542838" y="4198405"/>
            <a:ext cx="378404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Azure Machine Learning</a:t>
            </a:r>
          </a:p>
          <a:p>
            <a:pPr algn="ctr"/>
            <a:r>
              <a:rPr lang="en-US" sz="2800" b="1" dirty="0">
                <a:solidFill>
                  <a:srgbClr val="002060"/>
                </a:solidFill>
              </a:rPr>
              <a:t>Score Data Activity</a:t>
            </a:r>
          </a:p>
        </p:txBody>
      </p:sp>
    </p:spTree>
    <p:extLst>
      <p:ext uri="{BB962C8B-B14F-4D97-AF65-F5344CB8AC3E}">
        <p14:creationId xmlns:p14="http://schemas.microsoft.com/office/powerpoint/2010/main" val="12592935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064" y="1099889"/>
            <a:ext cx="8258175" cy="36099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63064" y="730557"/>
            <a:ext cx="1539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Trained Scores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8589" y="2980864"/>
            <a:ext cx="8296275" cy="37623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8821296" y="2611532"/>
            <a:ext cx="1687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Predicted Prices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623253" y="157411"/>
            <a:ext cx="77232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Output from Azure Machine Learning Model</a:t>
            </a:r>
          </a:p>
        </p:txBody>
      </p:sp>
    </p:spTree>
    <p:extLst>
      <p:ext uri="{BB962C8B-B14F-4D97-AF65-F5344CB8AC3E}">
        <p14:creationId xmlns:p14="http://schemas.microsoft.com/office/powerpoint/2010/main" val="306115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9566" y="1067481"/>
            <a:ext cx="5251278" cy="509818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30478" y="682761"/>
            <a:ext cx="3310522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 dirty="0"/>
              <a:t>http://www.eia.gov/opendata/qb.cfm?sdid=PET.RWTC.D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3992"/>
          <a:stretch/>
        </p:blipFill>
        <p:spPr>
          <a:xfrm>
            <a:off x="6162081" y="1205132"/>
            <a:ext cx="5539563" cy="503020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81546" y="709691"/>
            <a:ext cx="485648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/>
              <a:t>http://www.eia.gov/opendata/qb.cfm?sdid=PET.EMM_EPM0U_PTE_NUS_DPG.W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0" y="97986"/>
            <a:ext cx="1155123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Web Table Data from U.S. Energy Information Administration (EIA) </a:t>
            </a:r>
          </a:p>
        </p:txBody>
      </p:sp>
    </p:spTree>
    <p:extLst>
      <p:ext uri="{BB962C8B-B14F-4D97-AF65-F5344CB8AC3E}">
        <p14:creationId xmlns:p14="http://schemas.microsoft.com/office/powerpoint/2010/main" val="6775410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823"/>
            <a:ext cx="12207742" cy="4690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401" y="98417"/>
            <a:ext cx="486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Azure Data Factory Pipeline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784312" y="4407194"/>
            <a:ext cx="2795445" cy="95410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sz="2800" dirty="0"/>
              <a:t>Deploy Results to </a:t>
            </a:r>
          </a:p>
          <a:p>
            <a:r>
              <a:rPr lang="en-US" sz="2800" dirty="0"/>
              <a:t>Azure SQL Server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8172072" y="1877961"/>
            <a:ext cx="4019927" cy="2192594"/>
          </a:xfrm>
          <a:prstGeom prst="roundRect">
            <a:avLst>
              <a:gd name="adj" fmla="val 778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55726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6187" t="24736" r="30937" b="14001"/>
          <a:stretch/>
        </p:blipFill>
        <p:spPr>
          <a:xfrm>
            <a:off x="659906" y="745723"/>
            <a:ext cx="11001152" cy="6029545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194560" cy="652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8744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92806" y="125596"/>
            <a:ext cx="74861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Summary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06" y="757497"/>
            <a:ext cx="7215959" cy="27722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6350" y="757496"/>
            <a:ext cx="3256759" cy="277228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/>
          <a:srcRect l="6187" t="22666" r="30937" b="14001"/>
          <a:stretch/>
        </p:blipFill>
        <p:spPr>
          <a:xfrm>
            <a:off x="6619731" y="3666619"/>
            <a:ext cx="5386933" cy="30522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806" y="3674685"/>
            <a:ext cx="6225360" cy="305223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7" name="TextBox 6"/>
          <p:cNvSpPr txBox="1"/>
          <p:nvPr/>
        </p:nvSpPr>
        <p:spPr>
          <a:xfrm>
            <a:off x="192806" y="757497"/>
            <a:ext cx="4009349" cy="107721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1. Azure Data Factory Batch Pipeline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157792" y="770418"/>
            <a:ext cx="3205317" cy="156966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3. Azure Machine Learning Trained Model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619731" y="3666619"/>
            <a:ext cx="4009349" cy="1569660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4. Power BI End-User Dashboard with Prediction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2806" y="3697982"/>
            <a:ext cx="4009349" cy="1077218"/>
          </a:xfrm>
          <a:prstGeom prst="rect">
            <a:avLst/>
          </a:prstGeom>
          <a:solidFill>
            <a:srgbClr val="FFFFFF">
              <a:alpha val="69804"/>
            </a:srgb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2. Good Performance on Test Data</a:t>
            </a:r>
          </a:p>
        </p:txBody>
      </p:sp>
    </p:spTree>
    <p:extLst>
      <p:ext uri="{BB962C8B-B14F-4D97-AF65-F5344CB8AC3E}">
        <p14:creationId xmlns:p14="http://schemas.microsoft.com/office/powerpoint/2010/main" val="27162159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802674"/>
            <a:ext cx="10515600" cy="987062"/>
          </a:xfrm>
        </p:spPr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197183" y="3772166"/>
            <a:ext cx="6687654" cy="160956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Segoe UI Light" panose="020B0502040204020203" pitchFamily="34" charset="0"/>
                <a:ea typeface="+mn-ea"/>
                <a:cs typeface="Segoe UI Light" panose="020B0502040204020203" pitchFamily="34" charset="0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Questions, comments, or further conversation:</a:t>
            </a:r>
          </a:p>
          <a:p>
            <a:pPr algn="ctr">
              <a:lnSpc>
                <a:spcPct val="100000"/>
              </a:lnSpc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Martin John Madsen</a:t>
            </a:r>
          </a:p>
          <a:p>
            <a:pPr algn="ctr">
              <a:lnSpc>
                <a:spcPct val="100000"/>
              </a:lnSpc>
            </a:pPr>
            <a:r>
              <a:rPr lang="en-US" sz="2000" dirty="0">
                <a:hlinkClick r:id="rId3"/>
              </a:rPr>
              <a:t>https://www.linkedin.com/in/martinjohnmadsen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2" algn="ctr">
              <a:lnSpc>
                <a:spcPct val="100000"/>
              </a:lnSpc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0774" y="3252399"/>
            <a:ext cx="1742701" cy="232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0177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" y="92823"/>
            <a:ext cx="2372296" cy="20757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583" l="9649" r="89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94" y="309708"/>
            <a:ext cx="614801" cy="51620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896151" y="1332779"/>
            <a:ext cx="2651428" cy="1991049"/>
            <a:chOff x="3519812" y="270370"/>
            <a:chExt cx="3306871" cy="2483244"/>
          </a:xfrm>
        </p:grpSpPr>
        <p:sp>
          <p:nvSpPr>
            <p:cNvPr id="6" name="Right Arrow 5"/>
            <p:cNvSpPr/>
            <p:nvPr/>
          </p:nvSpPr>
          <p:spPr>
            <a:xfrm rot="2090581">
              <a:off x="3607494" y="419262"/>
              <a:ext cx="3219189" cy="190662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519812" y="270370"/>
              <a:ext cx="2718148" cy="2483244"/>
              <a:chOff x="3726788" y="1408348"/>
              <a:chExt cx="2718148" cy="24832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1964" y="1408348"/>
                <a:ext cx="1627796" cy="162779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726788" y="2937485"/>
                <a:ext cx="27181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Azure Data Factory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37547" y="2731860"/>
            <a:ext cx="2112203" cy="138499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Draw in data from Web tables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1591" y="3173362"/>
            <a:ext cx="1167815" cy="1015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45" y="2314124"/>
            <a:ext cx="1658690" cy="1141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558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823"/>
            <a:ext cx="12207742" cy="4690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401" y="98417"/>
            <a:ext cx="486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Azure Data Factory Pipeline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-1" y="723814"/>
            <a:ext cx="2690037" cy="5326112"/>
          </a:xfrm>
          <a:prstGeom prst="roundRect">
            <a:avLst>
              <a:gd name="adj" fmla="val 778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2690036" y="955823"/>
            <a:ext cx="38334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Web Table to Azure Blob</a:t>
            </a:r>
          </a:p>
        </p:txBody>
      </p:sp>
    </p:spTree>
    <p:extLst>
      <p:ext uri="{BB962C8B-B14F-4D97-AF65-F5344CB8AC3E}">
        <p14:creationId xmlns:p14="http://schemas.microsoft.com/office/powerpoint/2010/main" val="4203959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29351"/>
          <a:stretch/>
        </p:blipFill>
        <p:spPr>
          <a:xfrm>
            <a:off x="311280" y="857847"/>
            <a:ext cx="6610350" cy="57199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/>
          <p:cNvSpPr txBox="1"/>
          <p:nvPr/>
        </p:nvSpPr>
        <p:spPr>
          <a:xfrm>
            <a:off x="232135" y="98896"/>
            <a:ext cx="92263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Output from Data Factory copy to Azure Blob Storage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9763"/>
          <a:stretch/>
        </p:blipFill>
        <p:spPr>
          <a:xfrm>
            <a:off x="3451840" y="1668764"/>
            <a:ext cx="8515350" cy="506633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979413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58" y="92823"/>
            <a:ext cx="2372296" cy="2075759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583" l="9649" r="89474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194" y="309708"/>
            <a:ext cx="614801" cy="516202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896151" y="1332779"/>
            <a:ext cx="2651428" cy="1991049"/>
            <a:chOff x="3519812" y="270370"/>
            <a:chExt cx="3306871" cy="2483244"/>
          </a:xfrm>
        </p:grpSpPr>
        <p:sp>
          <p:nvSpPr>
            <p:cNvPr id="6" name="Right Arrow 5"/>
            <p:cNvSpPr/>
            <p:nvPr/>
          </p:nvSpPr>
          <p:spPr>
            <a:xfrm rot="2090581">
              <a:off x="3607494" y="419262"/>
              <a:ext cx="3219189" cy="190662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7" name="Group 6"/>
            <p:cNvGrpSpPr/>
            <p:nvPr/>
          </p:nvGrpSpPr>
          <p:grpSpPr>
            <a:xfrm>
              <a:off x="3519812" y="270370"/>
              <a:ext cx="2718148" cy="2483244"/>
              <a:chOff x="3726788" y="1408348"/>
              <a:chExt cx="2718148" cy="2483244"/>
            </a:xfrm>
          </p:grpSpPr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271964" y="1408348"/>
                <a:ext cx="1627796" cy="1627796"/>
              </a:xfrm>
              <a:prstGeom prst="rect">
                <a:avLst/>
              </a:prstGeom>
            </p:spPr>
          </p:pic>
          <p:sp>
            <p:nvSpPr>
              <p:cNvPr id="9" name="TextBox 8"/>
              <p:cNvSpPr txBox="1"/>
              <p:nvPr/>
            </p:nvSpPr>
            <p:spPr>
              <a:xfrm>
                <a:off x="3726788" y="2937485"/>
                <a:ext cx="271814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dirty="0">
                    <a:solidFill>
                      <a:srgbClr val="0070C0"/>
                    </a:solidFill>
                  </a:rPr>
                  <a:t>Azure Data Factory</a:t>
                </a:r>
              </a:p>
            </p:txBody>
          </p:sp>
        </p:grpSp>
      </p:grpSp>
      <p:sp>
        <p:nvSpPr>
          <p:cNvPr id="10" name="TextBox 9"/>
          <p:cNvSpPr txBox="1"/>
          <p:nvPr/>
        </p:nvSpPr>
        <p:spPr>
          <a:xfrm>
            <a:off x="837547" y="2731860"/>
            <a:ext cx="2112203" cy="138499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Draw in data from Web tables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91591" y="3173362"/>
            <a:ext cx="1167815" cy="101536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4545" y="2314124"/>
            <a:ext cx="1658690" cy="1141769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6183890" y="4918160"/>
            <a:ext cx="18548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</a:rPr>
              <a:t>Pig script process on</a:t>
            </a:r>
          </a:p>
          <a:p>
            <a:pPr algn="ctr"/>
            <a:r>
              <a:rPr lang="en-US" sz="2800" b="1" dirty="0">
                <a:solidFill>
                  <a:srgbClr val="002060"/>
                </a:solidFill>
              </a:rPr>
              <a:t>HDInsight Cluster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528131" y="2731859"/>
            <a:ext cx="1497076" cy="1384995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bg1"/>
                </a:solidFill>
              </a:rPr>
              <a:t>Clean, 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process,</a:t>
            </a:r>
          </a:p>
          <a:p>
            <a:pPr algn="ctr"/>
            <a:r>
              <a:rPr lang="en-US" sz="2800" b="1" dirty="0">
                <a:solidFill>
                  <a:schemeClr val="bg1"/>
                </a:solidFill>
              </a:rPr>
              <a:t>join data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>
                        <a14:foregroundMark x1="31304" y1="28058" x2="31304" y2="29137"/>
                        <a14:foregroundMark x1="43188" y1="24101" x2="43188" y2="24101"/>
                        <a14:foregroundMark x1="42899" y1="27698" x2="42899" y2="276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8650" y="4395630"/>
            <a:ext cx="3433350" cy="2766584"/>
          </a:xfrm>
          <a:prstGeom prst="rect">
            <a:avLst/>
          </a:prstGeom>
        </p:spPr>
      </p:pic>
      <p:grpSp>
        <p:nvGrpSpPr>
          <p:cNvPr id="26" name="Group 25"/>
          <p:cNvGrpSpPr/>
          <p:nvPr/>
        </p:nvGrpSpPr>
        <p:grpSpPr>
          <a:xfrm>
            <a:off x="6918066" y="3530516"/>
            <a:ext cx="2581125" cy="1648103"/>
            <a:chOff x="3607494" y="270370"/>
            <a:chExt cx="3219189" cy="2055520"/>
          </a:xfrm>
        </p:grpSpPr>
        <p:sp>
          <p:nvSpPr>
            <p:cNvPr id="27" name="Right Arrow 26"/>
            <p:cNvSpPr/>
            <p:nvPr/>
          </p:nvSpPr>
          <p:spPr>
            <a:xfrm rot="2090581">
              <a:off x="3607494" y="419262"/>
              <a:ext cx="3219189" cy="1906628"/>
            </a:xfrm>
            <a:prstGeom prst="rightArrow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9" name="Picture 28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988" y="270370"/>
              <a:ext cx="1627796" cy="162779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17757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55823"/>
            <a:ext cx="12207742" cy="469006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663401" y="98417"/>
            <a:ext cx="48647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Azure Data Factory Pipeline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2743771" y="1501670"/>
            <a:ext cx="4061066" cy="3346777"/>
          </a:xfrm>
          <a:prstGeom prst="roundRect">
            <a:avLst>
              <a:gd name="adj" fmla="val 7780"/>
            </a:avLst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230811" y="5026980"/>
            <a:ext cx="1850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>
                <a:solidFill>
                  <a:srgbClr val="002060"/>
                </a:solidFill>
              </a:rPr>
              <a:t>Pig Activity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7071135" y="4158107"/>
            <a:ext cx="4878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Historical features for training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71135" y="4615404"/>
            <a:ext cx="5066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Historical gas prices for training model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071135" y="5403737"/>
            <a:ext cx="44432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Recent features for testing model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071135" y="5892703"/>
            <a:ext cx="41456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Recent prices for testing model</a:t>
            </a:r>
          </a:p>
        </p:txBody>
      </p:sp>
      <p:sp>
        <p:nvSpPr>
          <p:cNvPr id="4" name="Left Brace 3"/>
          <p:cNvSpPr/>
          <p:nvPr/>
        </p:nvSpPr>
        <p:spPr>
          <a:xfrm>
            <a:off x="6903461" y="4158107"/>
            <a:ext cx="176066" cy="918962"/>
          </a:xfrm>
          <a:prstGeom prst="leftBrace">
            <a:avLst>
              <a:gd name="adj1" fmla="val 60024"/>
              <a:gd name="adj2" fmla="val 489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Brace 11"/>
          <p:cNvSpPr/>
          <p:nvPr/>
        </p:nvSpPr>
        <p:spPr>
          <a:xfrm>
            <a:off x="6983102" y="5397529"/>
            <a:ext cx="176066" cy="918962"/>
          </a:xfrm>
          <a:prstGeom prst="leftBrace">
            <a:avLst>
              <a:gd name="adj1" fmla="val 60024"/>
              <a:gd name="adj2" fmla="val 4893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5080997" y="3510116"/>
            <a:ext cx="1585274" cy="110528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5080997" y="3514063"/>
            <a:ext cx="1723840" cy="22858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8763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b="30128"/>
          <a:stretch/>
        </p:blipFill>
        <p:spPr>
          <a:xfrm>
            <a:off x="93884" y="1319512"/>
            <a:ext cx="6962775" cy="4385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22232"/>
          <a:stretch/>
        </p:blipFill>
        <p:spPr>
          <a:xfrm>
            <a:off x="6564568" y="1961748"/>
            <a:ext cx="5162550" cy="489625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/>
          <p:cNvSpPr txBox="1"/>
          <p:nvPr/>
        </p:nvSpPr>
        <p:spPr>
          <a:xfrm>
            <a:off x="232135" y="273072"/>
            <a:ext cx="5403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</a:rPr>
              <a:t>Output from Hadoop pig script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36038" y="857847"/>
            <a:ext cx="48789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Historical features for training model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056659" y="1500083"/>
            <a:ext cx="50665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Historical gas prices for training model</a:t>
            </a:r>
          </a:p>
        </p:txBody>
      </p:sp>
    </p:spTree>
    <p:extLst>
      <p:ext uri="{BB962C8B-B14F-4D97-AF65-F5344CB8AC3E}">
        <p14:creationId xmlns:p14="http://schemas.microsoft.com/office/powerpoint/2010/main" val="3794764561"/>
      </p:ext>
    </p:extLst>
  </p:cSld>
  <p:clrMapOvr>
    <a:masterClrMapping/>
  </p:clrMapOvr>
</p:sld>
</file>

<file path=ppt/theme/theme1.xml><?xml version="1.0" encoding="utf-8"?>
<a:theme xmlns:a="http://schemas.openxmlformats.org/drawingml/2006/main" name="madsen_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sen_theme" id="{E78CFD77-4066-443E-A703-30D52B8098F9}" vid="{137E5CA8-1E75-4C09-93BA-B3642DFD230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madsen_theme</Template>
  <TotalTime>444</TotalTime>
  <Words>434</Words>
  <Application>Microsoft Office PowerPoint</Application>
  <PresentationFormat>Widescreen</PresentationFormat>
  <Paragraphs>137</Paragraphs>
  <Slides>33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Segoe UI Black</vt:lpstr>
      <vt:lpstr>Segoe UI Light</vt:lpstr>
      <vt:lpstr>madsen_theme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Machine Learning Strategies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Deploying Predictions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MJ Madsen</cp:lastModifiedBy>
  <cp:revision>34</cp:revision>
  <dcterms:created xsi:type="dcterms:W3CDTF">2013-07-15T20:26:40Z</dcterms:created>
  <dcterms:modified xsi:type="dcterms:W3CDTF">2017-04-19T12:52:43Z</dcterms:modified>
</cp:coreProperties>
</file>